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64" r:id="rId15"/>
    <p:sldId id="273" r:id="rId16"/>
    <p:sldId id="272" r:id="rId17"/>
    <p:sldId id="274" r:id="rId18"/>
    <p:sldId id="270" r:id="rId19"/>
    <p:sldId id="276" r:id="rId20"/>
    <p:sldId id="275" r:id="rId21"/>
    <p:sldId id="260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342" y="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6A86-4774-4E17-A20A-E1F2C8CD5CD1}" type="datetimeFigureOut">
              <a:rPr lang="de-AT" smtClean="0"/>
              <a:t>11.02.2025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4640-DB59-48C6-B721-8420989512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92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Das Orientierungsseminar soll dem Kursleiter helfen den Kurs so vorzustellen, dass Interessierte ausreichend Grundlagen haben, um zu entscheiden, ob Sie an dem Kurs teilnehmen wollen. </a:t>
            </a:r>
          </a:p>
          <a:p>
            <a:r>
              <a:rPr lang="de-AT" dirty="0"/>
              <a:t>Als Kursleiter solltest Du den Kurs kennen (im dem Sinne ihn selbst zuvor gelesen und die ersten zwei Lektionen auch selbst erarbeitet zu haben. </a:t>
            </a:r>
          </a:p>
          <a:p>
            <a:r>
              <a:rPr lang="de-AT" dirty="0"/>
              <a:t>Für die weiteren Stichworte verweisen wir auf das Trainingshandbuch für Kursleiter. Damit sollte sich ein Kursleiter mit Grundsätzen vertraut machen. </a:t>
            </a:r>
          </a:p>
          <a:p>
            <a:r>
              <a:rPr lang="de-AT" dirty="0"/>
              <a:t>Diese Seite gibt einen Überblick, wie ein Orientierungsseminar ablaufen sollte.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4640-DB59-48C6-B721-84209895121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229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B8C792B-69B2-4E59-8119-657C79100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15974"/>
            <a:ext cx="7245626" cy="1844131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05878"/>
            <a:ext cx="7772400" cy="295192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356353"/>
            <a:ext cx="1349915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DF09CC-94C4-4F7B-A339-EA3A61284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3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496" y="6356353"/>
            <a:ext cx="1675554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C7DB2F-5BEE-43FB-8AAB-B2B2C7823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BEECE2A-F82A-4EEF-9A8F-C833BAA28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48" y="276106"/>
            <a:ext cx="1635588" cy="14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6160" y="6356353"/>
            <a:ext cx="1639890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1178179" cy="365125"/>
          </a:xfrm>
        </p:spPr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CDC0F6-15F8-4E2A-8864-F75AA8DC9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17D1CD6-F38F-4D63-ADCA-479556AA8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3071" y="5182649"/>
            <a:ext cx="1771887" cy="13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1826" y="6356353"/>
            <a:ext cx="1604225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095614-B79C-4CCC-9683-37223040C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888CE02-58DD-4265-A543-6BDA6D383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83" y="369556"/>
            <a:ext cx="7156175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83" y="3429001"/>
            <a:ext cx="7886700" cy="2004391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9378" y="6356353"/>
            <a:ext cx="1556672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26D9BF-7F2A-4205-8F77-822C99BE0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69D7959-1429-4D96-845D-3FBE24F87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9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678441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23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823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199EEDA-CA01-419B-8C26-782D6B3B2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6E55D21-5373-4754-B9BD-58E480482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6905549" cy="107326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29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029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4273" y="6356353"/>
            <a:ext cx="1651778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B0A8374-CD99-4763-A40B-F640EF54B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DA7D2A-A16B-4125-81D7-196342F9C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6833342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937" y="6356353"/>
            <a:ext cx="1616113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41F3D9-B1F5-4802-94EF-7B958F6A0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EE8EBF-7F30-4974-9239-F72ECDBE6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2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2384" y="6356353"/>
            <a:ext cx="1663665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80407B-6CBF-4085-9DD3-A33D1E914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5DEF952-E461-418F-9FF2-27B5D18DA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5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0496" y="6356353"/>
            <a:ext cx="1675554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FB3009-9E46-4A25-8010-A0B733011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F63850-C464-4310-881D-34B0CB72B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4273" y="6356353"/>
            <a:ext cx="1651778" cy="365125"/>
          </a:xfrm>
        </p:spPr>
        <p:txBody>
          <a:bodyPr/>
          <a:lstStyle/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6A79B6-781E-4B1B-A293-518043B19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F0B2C27-98FB-4C5F-B847-00983897D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6980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087" y="6356353"/>
            <a:ext cx="1682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E46D-DADD-42C5-BB69-8D3F928473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F129-D26F-4BBB-A9AD-3FE0F5C4C5C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55834A-6307-4F8C-8F7E-A3452D7E72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" y="5907996"/>
            <a:ext cx="831958" cy="8967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6119B8-7AEA-487C-8E0E-A3E7C68FDC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25" y="23811"/>
            <a:ext cx="1635588" cy="141458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5973E2-1529-4997-B204-5BAC175189F5}"/>
              </a:ext>
            </a:extLst>
          </p:cNvPr>
          <p:cNvSpPr/>
          <p:nvPr/>
        </p:nvSpPr>
        <p:spPr>
          <a:xfrm>
            <a:off x="1003087" y="5907995"/>
            <a:ext cx="7512262" cy="268968"/>
          </a:xfrm>
          <a:prstGeom prst="rect">
            <a:avLst/>
          </a:prstGeom>
          <a:solidFill>
            <a:srgbClr val="019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62"/>
          </a:p>
        </p:txBody>
      </p:sp>
    </p:spTree>
    <p:extLst>
      <p:ext uri="{BB962C8B-B14F-4D97-AF65-F5344CB8AC3E}">
        <p14:creationId xmlns:p14="http://schemas.microsoft.com/office/powerpoint/2010/main" val="237874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69068"/>
            <a:ext cx="3953130" cy="5544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8768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162800" cy="630237"/>
          </a:xfrm>
        </p:spPr>
        <p:txBody>
          <a:bodyPr anchor="t" anchorCtr="0">
            <a:norm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Die 6-Schritte-Methode: Schritt vier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Gregory\Desktop\Evanglisation fuer jedermann in der Quellenstrasse, Herbst 2014\Orientierungsseminar\graphics for pp\6 Schritte-Methode\6 Schritte-Methode step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09800"/>
            <a:ext cx="8305800" cy="20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2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162800" cy="706437"/>
          </a:xfrm>
        </p:spPr>
        <p:txBody>
          <a:bodyPr anchor="t" anchorCtr="0">
            <a:norm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Die 6-Schritte-Methode: Schritt fünf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Gregory\Desktop\Evanglisation fuer jedermann in der Quellenstrasse, Herbst 2014\Orientierungsseminar\graphics for pp\6 Schritte-Methode\6 Schritte-Methode step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79248"/>
            <a:ext cx="8229600" cy="28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32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849" y="533400"/>
            <a:ext cx="7543800" cy="706437"/>
          </a:xfrm>
        </p:spPr>
        <p:txBody>
          <a:bodyPr anchor="t" anchorCtr="0">
            <a:norm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Die 6-Schritte-Methode: Schritt sechs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Gregory\Desktop\Evanglisation fuer jedermann in der Quellenstrasse, Herbst 2014\Orientierungsseminar\graphics for pp\6 Schritte-Methode\6 Schritte-Methode step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81200"/>
            <a:ext cx="81534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2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6629400" cy="1316037"/>
          </a:xfrm>
        </p:spPr>
        <p:txBody>
          <a:bodyPr anchor="t" anchorCtr="0">
            <a:no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Rollen und Erwartungen der Teilnehmer und der Leiter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2743200"/>
            <a:ext cx="6858000" cy="2590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Die Teilnehmer:  Was wird von dir als Individuum und uns als lernende Gemeinschaft erwartet?</a:t>
            </a:r>
          </a:p>
          <a:p>
            <a:pPr algn="l"/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Die Leiter: Was wird von uns erwartet?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7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6248400" cy="1163637"/>
          </a:xfrm>
        </p:spPr>
        <p:txBody>
          <a:bodyPr anchor="t" anchorCtr="0">
            <a:no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Kurze Einführung in den Kurs: Überblick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13984" y="2743200"/>
            <a:ext cx="3553216" cy="165576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Kursziele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Kursvision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Kursaufbau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0934"/>
            <a:ext cx="6858000" cy="2387600"/>
          </a:xfrm>
        </p:spPr>
        <p:txBody>
          <a:bodyPr anchor="t" anchorCtr="0">
            <a:no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Kurze Einführung in den Kurs: Kursaufbau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C:\Users\Gregory\Desktop\Evanglisation fuer jedermann in der Quellenstrasse, Herbst 2014\Orientierungsseminar\graphics for pp\Inhaltsverzeichnis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94734"/>
            <a:ext cx="4953000" cy="50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4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6553200" cy="1066800"/>
          </a:xfrm>
        </p:spPr>
        <p:txBody>
          <a:bodyPr anchor="t" anchorCtr="0">
            <a:no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Kurze Einführung in den Kurs: Kursaufbau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6858000" cy="3657600"/>
          </a:xfrm>
        </p:spPr>
        <p:txBody>
          <a:bodyPr>
            <a:normAutofit fontScale="85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Motivation der Evangelisation – Warum gebe ich das Evangelium (nicht) weiter?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Botschaft der Evangelisation – Was ist eigentlich das Evangelium?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Ort der Evangelisation – Wo und wem kann ich das Evangelium weitergeben?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Art und Weise der Evangelisation – Wie kann ich das Evangelium weitergeben?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Ergebnisse der Evangelisation – Mit welchen Reaktionen muss ich rechnen und wie gehe ich damit um?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3545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324600" cy="1468437"/>
          </a:xfrm>
        </p:spPr>
        <p:txBody>
          <a:bodyPr anchor="t" anchorCtr="0">
            <a:no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Kurze Einführung in den Kurs: 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Die besonderen Aufgaben dieses Kurses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95400" y="2001837"/>
            <a:ext cx="6705600" cy="3941763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Evangelistische Gespräche in deinem persönlichen Umfeld selber führen, und zwar mit zwei Personen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Nach dem ersten Kurstreffen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Jede zweite Woche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Aufeinander aufbauend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Verschiedene Arten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Lass dich nicht abschrecken, sonder vertraue auf den Herrn!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Regelmäßiges Gebet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dich von einem anderen Christen aus der Gemeinde begleiten lassen und ihn von dem Gelerten im Kurs erzählen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09292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6324600" cy="1066800"/>
          </a:xfrm>
        </p:spPr>
        <p:txBody>
          <a:bodyPr anchor="t" anchorCtr="0">
            <a:noAutofit/>
          </a:bodyPr>
          <a:lstStyle/>
          <a:p>
            <a:pPr lvl="2" algn="ctr"/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</a:t>
            </a:r>
            <a:r>
              <a:rPr lang="de-D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dem Beginn 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ersten Kurstreffens zu erledigen?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1524001"/>
            <a:ext cx="7391400" cy="4495800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BAO Pädagogik durchlesen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Einführung durchlesen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erste Lektion („Thema 1“) bearbeiten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erste Schritt bis zum fünften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Einen Blick auf den sechsten werfen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Einschätzung des zweiwöchentlichen Zeitaufwands: sechs (bis 10) Stunden im Rahmen von 14 Tagen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einen (oder zwei) ungläubigen Gesprächspartner beten, der dich im Verlauf des Kurses begleitet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Mit jemandem aus der Gemeinde über das Gelernte reden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die anderen Teilnehmenden beten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8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6553200" cy="935037"/>
          </a:xfrm>
        </p:spPr>
        <p:txBody>
          <a:bodyPr anchor="t" anchorCtr="0"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Organisatorisches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2209800"/>
            <a:ext cx="6858000" cy="30480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Kurs dauert insgesamt 12 Wochen 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Jedes Kurstreffen beginnt um xx Uhr in xx und dessen Dauer ist etwa zwei Stunden.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Eventuelles Kurstreffen am xx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Nachbesprechung xx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7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477000" cy="1371600"/>
          </a:xfrm>
        </p:spPr>
        <p:txBody>
          <a:bodyPr anchor="t" anchorCtr="0">
            <a:normAutofit/>
          </a:bodyPr>
          <a:lstStyle/>
          <a:p>
            <a:r>
              <a:rPr lang="de-DE" sz="40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Ablauf  Orientierungsseminar</a:t>
            </a:r>
            <a:endParaRPr lang="en-US" sz="40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1295400"/>
            <a:ext cx="6858000" cy="4572000"/>
          </a:xfrm>
        </p:spPr>
        <p:txBody>
          <a:bodyPr>
            <a:normAutofit lnSpcReduction="10000"/>
          </a:bodyPr>
          <a:lstStyle/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Kennenlernen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Kurze Vorstellung von BAO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Kurze Einführung in die Pädagogik von BAO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Kurze Einführung in den Kurs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Kursziele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Kursaufbau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Besondere Aufgaben dieses Kurses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Was ist </a:t>
            </a:r>
            <a:r>
              <a:rPr lang="de-DE" sz="2600" b="1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vor dem Beginn des ersten Kurstreffens </a:t>
            </a:r>
            <a:r>
              <a:rPr lang="de-DE" sz="26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erledigen?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Organisatorisches</a:t>
            </a:r>
            <a:endParaRPr lang="en-US" sz="26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Kurstreffen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Anmeldung: Anmeldefristen</a:t>
            </a:r>
            <a:r>
              <a:rPr lang="en-US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;</a:t>
            </a:r>
            <a:endParaRPr lang="de-DE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6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Abschließendes Gebet</a:t>
            </a:r>
          </a:p>
          <a:p>
            <a:pPr lvl="3"/>
            <a:endParaRPr lang="de-DE" dirty="0"/>
          </a:p>
          <a:p>
            <a:pPr lvl="2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6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477000" cy="935037"/>
          </a:xfrm>
        </p:spPr>
        <p:txBody>
          <a:bodyPr anchor="t" anchorCtr="0"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Organisatorisches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74110" y="1600200"/>
            <a:ext cx="6858000" cy="38100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Anmeldefristen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Unterlagen: Ansprechspartner, xxx</a:t>
            </a:r>
          </a:p>
        </p:txBody>
      </p:sp>
    </p:spTree>
    <p:extLst>
      <p:ext uri="{BB962C8B-B14F-4D97-AF65-F5344CB8AC3E}">
        <p14:creationId xmlns:p14="http://schemas.microsoft.com/office/powerpoint/2010/main" val="200132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8305800" cy="914400"/>
          </a:xfrm>
        </p:spPr>
        <p:txBody>
          <a:bodyPr>
            <a:no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+mn-lt"/>
              </a:rPr>
              <a:t>Abschließendes Gebet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4495800" cy="63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9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1"/>
            <a:ext cx="6096000" cy="838200"/>
          </a:xfrm>
        </p:spPr>
        <p:txBody>
          <a:bodyPr anchor="t" anchorCtr="0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Kennenlernen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1524001"/>
            <a:ext cx="6858000" cy="3886199"/>
          </a:xfrm>
        </p:spPr>
        <p:txBody>
          <a:bodyPr>
            <a:normAutofit/>
          </a:bodyPr>
          <a:lstStyle/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Was motiviert dich, am Kurs teilnehmen zu wollen?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Wovor fürchtest du dich möglicherweise in Bezug auf Evangelisation?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Was würdest du gern am Ende des Kurses erfahren, gelernt oder erreicht haben, wenn du dich daran beteiligst?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8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3581400" cy="858837"/>
          </a:xfrm>
        </p:spPr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Über BAO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6858000" cy="3352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de-DE" sz="4800" u="sng" dirty="0">
                <a:latin typeface="Arial" panose="020B0604020202020204" pitchFamily="34" charset="0"/>
                <a:cs typeface="Arial" panose="020B0604020202020204" pitchFamily="34" charset="0"/>
              </a:rPr>
              <a:t>Missionsstatement von BAO:</a:t>
            </a:r>
          </a:p>
          <a:p>
            <a:pPr marL="0" indent="0" algn="ctr">
              <a:buNone/>
            </a:pPr>
            <a:endParaRPr lang="de-D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9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BAO unterstützt evangelikale Gemeinden in ihrer Aufgabe, ihre Glieder zur Reife zu führen und insbesondere darin, ihre Mitarbeiter und Leiter im Sinne von Epheser 4,11f für den Dienst zuzurüsten.“</a:t>
            </a:r>
          </a:p>
          <a:p>
            <a:pPr marL="0" indent="0" algn="ctr">
              <a:buNone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BAO arbeitet auf Basis einer gemeindezentrierten Ausbildungsphilosophie. Dabei ist die Bibel als Wort Gottes Grundlage und Autorität.</a:t>
            </a:r>
            <a:endParaRPr lang="en-US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0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DCE5061-0215-4621-8E3F-4D5F562F3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18" y="2204806"/>
            <a:ext cx="3066034" cy="306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742" y="372007"/>
            <a:ext cx="6858000" cy="858837"/>
          </a:xfrm>
          <a:noFill/>
        </p:spPr>
        <p:txBody>
          <a:bodyPr anchor="t" anchorCtr="0">
            <a:normAutofit fontScale="90000"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Das ganzheitliche Schema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6379B2-AB21-4799-9E36-6CA0A18624F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06719"/>
            <a:ext cx="8229600" cy="386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44083" rtl="0" eaLnBrk="1" latinLnBrk="0" hangingPunct="1">
              <a:lnSpc>
                <a:spcPct val="90000"/>
              </a:lnSpc>
              <a:spcBef>
                <a:spcPts val="923"/>
              </a:spcBef>
              <a:buFont typeface="Arial" panose="020B0604020202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0" algn="ctr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None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0" algn="ctr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None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6124" indent="0" algn="ctr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ctr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0207" indent="0" algn="ctr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248" indent="0" algn="ctr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54289" indent="0" algn="ctr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76331" indent="0" algn="ctr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b="1" dirty="0">
              <a:solidFill>
                <a:srgbClr val="0095DE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96F6F5-2A0D-4C9F-8FEE-231086A73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43" y="2751687"/>
            <a:ext cx="2331527" cy="20541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6A5830-3835-4942-9AEB-4E793360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64" y="2790931"/>
            <a:ext cx="1935822" cy="206769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3EC9BCB-B30E-43FF-B44C-AFD56016CC9D}"/>
              </a:ext>
            </a:extLst>
          </p:cNvPr>
          <p:cNvSpPr txBox="1"/>
          <p:nvPr/>
        </p:nvSpPr>
        <p:spPr>
          <a:xfrm>
            <a:off x="773415" y="1587160"/>
            <a:ext cx="791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Kursinhalte zielen je nach Thema und mit unterschiedlicher Gewichtung </a:t>
            </a:r>
            <a:br>
              <a:rPr lang="de-DE" dirty="0"/>
            </a:br>
            <a:r>
              <a:rPr lang="de-DE" dirty="0"/>
              <a:t>auf Bildung von </a:t>
            </a:r>
            <a:br>
              <a:rPr lang="de-DE" dirty="0"/>
            </a:br>
            <a:r>
              <a:rPr lang="de-DE" dirty="0"/>
              <a:t>          Wissen		    Charakter	  &amp;	       Dienst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14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FB28C591-0025-44ED-92C6-2D2AC7A41685}"/>
              </a:ext>
            </a:extLst>
          </p:cNvPr>
          <p:cNvSpPr txBox="1">
            <a:spLocks/>
          </p:cNvSpPr>
          <p:nvPr/>
        </p:nvSpPr>
        <p:spPr>
          <a:xfrm>
            <a:off x="228600" y="152400"/>
            <a:ext cx="76199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Der Lernprozess: 6 Schritte Methode</a:t>
            </a:r>
            <a:br>
              <a:rPr lang="de-AT" dirty="0"/>
            </a:br>
            <a:r>
              <a:rPr lang="de-DE" sz="2400" dirty="0"/>
              <a:t>Lernen durch einen angeleiteten Prozess</a:t>
            </a:r>
            <a:br>
              <a:rPr lang="de-DE" sz="2400" dirty="0"/>
            </a:br>
            <a:endParaRPr lang="de-AT" sz="24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32B0262-9596-498F-9CD3-D360D33C03C5}"/>
              </a:ext>
            </a:extLst>
          </p:cNvPr>
          <p:cNvSpPr txBox="1">
            <a:spLocks/>
          </p:cNvSpPr>
          <p:nvPr/>
        </p:nvSpPr>
        <p:spPr>
          <a:xfrm>
            <a:off x="1828800" y="1905000"/>
            <a:ext cx="4243392" cy="4287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de-DE" sz="2200" dirty="0"/>
              <a:t>Die Herausforderung erfassen</a:t>
            </a:r>
            <a:br>
              <a:rPr lang="de-DE" sz="2200" dirty="0"/>
            </a:b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Gottes Wort erforschen</a:t>
            </a:r>
            <a:br>
              <a:rPr lang="de-DE" sz="2200" dirty="0"/>
            </a:b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Weitere Quellen einbeziehen</a:t>
            </a:r>
            <a:br>
              <a:rPr lang="de-DE" sz="2200" dirty="0"/>
            </a:b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Eine persönliche Antwort entwerfen</a:t>
            </a:r>
            <a:br>
              <a:rPr lang="de-DE" sz="2200" dirty="0"/>
            </a:b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Miteinander diskutieren</a:t>
            </a:r>
            <a:br>
              <a:rPr lang="de-DE" sz="2200" dirty="0"/>
            </a:b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Im Leben anwenden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046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239000" cy="782637"/>
          </a:xfrm>
        </p:spPr>
        <p:txBody>
          <a:bodyPr anchor="t" anchorCtr="0">
            <a:norm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Die 6-Schritte-Methode: Schritt eins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Gregory\Desktop\Evanglisation fuer jedermann in der Quellenstrasse, Herbst 2014\Orientierungsseminar\graphics for pp\6 Schritte-Methode\6 Schritte-Methode step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8088204" cy="19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2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7162800" cy="630237"/>
          </a:xfrm>
        </p:spPr>
        <p:txBody>
          <a:bodyPr anchor="t" anchorCtr="0">
            <a:norm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Die 6-Schritte-Methode: Schritt zwei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Gregory\Desktop\Evanglisation fuer jedermann in der Quellenstrasse, Herbst 2014\Orientierungsseminar\graphics for pp\6 Schritte-Methode\6 Schritte-Methode ste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3" y="2209800"/>
            <a:ext cx="8153400" cy="20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010400" cy="630237"/>
          </a:xfrm>
        </p:spPr>
        <p:txBody>
          <a:bodyPr anchor="t" anchorCtr="0">
            <a:norm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Die 6-Schritte-Methode: Schritt drei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Gregory\Desktop\Evanglisation fuer jedermann in der Quellenstrasse, Herbst 2014\Orientierungsseminar\graphics for pp\6 Schritte-Methode\6 Schritte-Methode step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229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98674"/>
      </p:ext>
    </p:extLst>
  </p:cSld>
  <p:clrMapOvr>
    <a:masterClrMapping/>
  </p:clrMapOvr>
</p:sld>
</file>

<file path=ppt/theme/theme1.xml><?xml version="1.0" encoding="utf-8"?>
<a:theme xmlns:a="http://schemas.openxmlformats.org/drawingml/2006/main" name="BAO Vorlage 4_3 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O Vorlage 4_3 n" id="{9D92BA8E-CFF7-4F22-9BDE-89EF947EF763}" vid="{2EAF80BD-9638-4846-A526-889B49BB7E1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BAO Vorlage 4_3 n</Template>
  <TotalTime>0</TotalTime>
  <Words>651</Words>
  <Application>Microsoft Office PowerPoint</Application>
  <PresentationFormat>Bildschirmpräsentation (4:3)</PresentationFormat>
  <Paragraphs>87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Bahnschrift Light SemiCondensed</vt:lpstr>
      <vt:lpstr>Calibri</vt:lpstr>
      <vt:lpstr>Calibri Light</vt:lpstr>
      <vt:lpstr>BAO Vorlage 4_3 n</vt:lpstr>
      <vt:lpstr>PowerPoint-Präsentation</vt:lpstr>
      <vt:lpstr>Ablauf  Orientierungsseminar</vt:lpstr>
      <vt:lpstr>Kennenlernen</vt:lpstr>
      <vt:lpstr>Über BAO</vt:lpstr>
      <vt:lpstr>Das ganzheitliche Schema</vt:lpstr>
      <vt:lpstr>PowerPoint-Präsentation</vt:lpstr>
      <vt:lpstr>Die 6-Schritte-Methode: Schritt eins</vt:lpstr>
      <vt:lpstr>Die 6-Schritte-Methode: Schritt zwei</vt:lpstr>
      <vt:lpstr>Die 6-Schritte-Methode: Schritt drei</vt:lpstr>
      <vt:lpstr>Die 6-Schritte-Methode: Schritt vier</vt:lpstr>
      <vt:lpstr>Die 6-Schritte-Methode: Schritt fünf</vt:lpstr>
      <vt:lpstr>Die 6-Schritte-Methode: Schritt sechs</vt:lpstr>
      <vt:lpstr>Rollen und Erwartungen der Teilnehmer und der Leiter</vt:lpstr>
      <vt:lpstr>Kurze Einführung in den Kurs: Überblick</vt:lpstr>
      <vt:lpstr>Kurze Einführung in den Kurs: Kursaufbau</vt:lpstr>
      <vt:lpstr>Kurze Einführung in den Kurs: Kursaufbau</vt:lpstr>
      <vt:lpstr>Kurze Einführung in den Kurs:  Die besonderen Aufgaben dieses Kurses</vt:lpstr>
      <vt:lpstr>Was ist vor dem Beginn des ersten Kurstreffens zu erledigen?</vt:lpstr>
      <vt:lpstr>Organisatorisches</vt:lpstr>
      <vt:lpstr>Organisatorisches</vt:lpstr>
      <vt:lpstr>Abschließendes Gebet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Evangelisation für jedermann: Das Evangelium im persönlichen Umfeld weitergeben</dc:title>
  <dc:creator>Gregory M. King</dc:creator>
  <cp:lastModifiedBy>Werner Willuweit</cp:lastModifiedBy>
  <cp:revision>88</cp:revision>
  <dcterms:created xsi:type="dcterms:W3CDTF">2014-08-28T09:21:42Z</dcterms:created>
  <dcterms:modified xsi:type="dcterms:W3CDTF">2025-02-11T08:50:43Z</dcterms:modified>
</cp:coreProperties>
</file>